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6" r:id="rId3"/>
    <p:sldId id="257" r:id="rId4"/>
    <p:sldId id="258" r:id="rId5"/>
    <p:sldId id="261" r:id="rId6"/>
    <p:sldId id="259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274" y="-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19A938-8795-489A-B839-A3BA0101FD0D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4D9056-D1C5-4F6A-AD2F-F7D790EA051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tvocurriculum.wikispaces.com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vocabulary.englishprofile.org/staticfiles/about.html" TargetMode="External"/><Relationship Id="rId2" Type="http://schemas.openxmlformats.org/officeDocument/2006/relationships/hyperlink" Target="http://clients.squareeye.com/uploads/eaquals/CEFR%20Core%20Inventory-English%20v1.pdf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4">
                <a:tint val="50000"/>
                <a:satMod val="300000"/>
              </a:schemeClr>
            </a:gs>
            <a:gs pos="35000">
              <a:schemeClr val="accent4">
                <a:tint val="37000"/>
                <a:satMod val="300000"/>
              </a:schemeClr>
            </a:gs>
            <a:gs pos="100000">
              <a:schemeClr val="accent4">
                <a:tint val="15000"/>
                <a:satMod val="350000"/>
              </a:schemeClr>
            </a:gs>
          </a:gsLst>
          <a:lin ang="162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CURRICULUM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err="1" smtClean="0">
                <a:hlinkClick r:id="rId2"/>
              </a:rPr>
              <a:t>http://tvocurriculum.wikispaces.com</a:t>
            </a:r>
            <a:endParaRPr lang="en-US" dirty="0" smtClean="0"/>
          </a:p>
          <a:p>
            <a:pPr>
              <a:buNone/>
            </a:pPr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CEFR</a:t>
            </a:r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>
              <a:buNone/>
            </a:pPr>
            <a:endParaRPr lang="en-US" dirty="0"/>
          </a:p>
          <a:p>
            <a:endParaRPr lang="en-US" dirty="0" smtClean="0">
              <a:hlinkClick r:id="rId2"/>
            </a:endParaRPr>
          </a:p>
          <a:p>
            <a:endParaRPr lang="en-US" dirty="0">
              <a:hlinkClick r:id="rId2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228600"/>
            <a:ext cx="7772400" cy="935956"/>
          </a:xfr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PRODUCTION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81000" y="1524000"/>
            <a:ext cx="8534400" cy="5181600"/>
          </a:xfrm>
        </p:spPr>
        <p:txBody>
          <a:bodyPr>
            <a:normAutofit/>
          </a:bodyPr>
          <a:lstStyle/>
          <a:p>
            <a:pPr algn="l"/>
            <a:r>
              <a:rPr lang="en-US" dirty="0"/>
              <a:t>4.4.1.1 In </a:t>
            </a:r>
            <a:r>
              <a:rPr lang="en-US" b="1" i="1" dirty="0"/>
              <a:t>oral production (speaking) activities the language user produces an oral </a:t>
            </a:r>
            <a:r>
              <a:rPr lang="en-US" b="1" i="1" dirty="0" smtClean="0"/>
              <a:t>text </a:t>
            </a:r>
            <a:r>
              <a:rPr lang="en-US" dirty="0" smtClean="0"/>
              <a:t>which </a:t>
            </a:r>
            <a:r>
              <a:rPr lang="en-US" dirty="0"/>
              <a:t>is received by an audience of one or more listeners. </a:t>
            </a:r>
            <a:endParaRPr lang="en-US" dirty="0" smtClean="0"/>
          </a:p>
          <a:p>
            <a:pPr algn="l"/>
            <a:endParaRPr lang="en-US" dirty="0"/>
          </a:p>
          <a:p>
            <a:pPr algn="l"/>
            <a:r>
              <a:rPr lang="en-US" dirty="0" smtClean="0"/>
              <a:t>4.4.1.2 In </a:t>
            </a:r>
            <a:r>
              <a:rPr lang="en-US" b="1" i="1" dirty="0" smtClean="0"/>
              <a:t>written production (writing) activities the language user as writer produces a</a:t>
            </a:r>
          </a:p>
          <a:p>
            <a:pPr algn="l"/>
            <a:r>
              <a:rPr lang="en-US" dirty="0" smtClean="0"/>
              <a:t>written text which is received by a readership of one or more readers.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8142" y="152401"/>
            <a:ext cx="7772400" cy="1066799"/>
          </a:xfr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RECEPTION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1371600"/>
            <a:ext cx="8229600" cy="5105400"/>
          </a:xfrm>
        </p:spPr>
        <p:txBody>
          <a:bodyPr>
            <a:normAutofit fontScale="92500" lnSpcReduction="10000"/>
          </a:bodyPr>
          <a:lstStyle/>
          <a:p>
            <a:pPr algn="l"/>
            <a:r>
              <a:rPr lang="en-US" dirty="0"/>
              <a:t>4.4.2.1 In </a:t>
            </a:r>
            <a:r>
              <a:rPr lang="en-US" b="1" i="1" dirty="0"/>
              <a:t>aural reception (listening) activities the language user as listener receives and</a:t>
            </a:r>
          </a:p>
          <a:p>
            <a:pPr algn="l"/>
            <a:r>
              <a:rPr lang="en-US" dirty="0"/>
              <a:t>processes a spoken input produced by one or more speakers. </a:t>
            </a:r>
            <a:endParaRPr lang="en-US" dirty="0" smtClean="0"/>
          </a:p>
          <a:p>
            <a:pPr algn="l"/>
            <a:r>
              <a:rPr lang="en-US" dirty="0"/>
              <a:t>4.4.2.2 In </a:t>
            </a:r>
            <a:r>
              <a:rPr lang="en-US" b="1" i="1" dirty="0"/>
              <a:t>visual reception (reading) activities the user as reader receives and processes as</a:t>
            </a:r>
          </a:p>
          <a:p>
            <a:pPr algn="l"/>
            <a:r>
              <a:rPr lang="en-US" dirty="0"/>
              <a:t>input written texts produced by one or more writers. </a:t>
            </a:r>
            <a:endParaRPr lang="en-US" dirty="0" smtClean="0"/>
          </a:p>
          <a:p>
            <a:pPr algn="l"/>
            <a:r>
              <a:rPr lang="en-US" dirty="0"/>
              <a:t>4.4.2.3 In </a:t>
            </a:r>
            <a:r>
              <a:rPr lang="en-US" b="1" i="1" dirty="0"/>
              <a:t>audio-visual reception the user simultaneously receives an auditory and a</a:t>
            </a:r>
          </a:p>
          <a:p>
            <a:pPr algn="l"/>
            <a:r>
              <a:rPr lang="en-US" dirty="0"/>
              <a:t>visual input.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6200000">
            <a:off x="-2178129" y="1333498"/>
            <a:ext cx="7632859" cy="3276602"/>
          </a:xfr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vert="vert">
            <a:noAutofit/>
          </a:bodyPr>
          <a:lstStyle/>
          <a:p>
            <a:r>
              <a:rPr lang="en-US" dirty="0" smtClean="0"/>
              <a:t>INTERACTION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76600" y="228600"/>
            <a:ext cx="5105400" cy="6324600"/>
          </a:xfrm>
        </p:spPr>
        <p:txBody>
          <a:bodyPr>
            <a:normAutofit fontScale="62500" lnSpcReduction="20000"/>
          </a:bodyPr>
          <a:lstStyle/>
          <a:p>
            <a:pPr algn="l"/>
            <a:r>
              <a:rPr lang="en-US" i="1" dirty="0"/>
              <a:t>4.4.3.1 Spoken interaction</a:t>
            </a:r>
          </a:p>
          <a:p>
            <a:pPr algn="l"/>
            <a:r>
              <a:rPr lang="en-US" dirty="0"/>
              <a:t>In interactive activities the language user acts alternately as speaker and listener with</a:t>
            </a:r>
          </a:p>
          <a:p>
            <a:pPr algn="l"/>
            <a:r>
              <a:rPr lang="en-US" dirty="0"/>
              <a:t>one or more interlocutors so as to construct conjointly, through the negotiation of</a:t>
            </a:r>
          </a:p>
          <a:p>
            <a:pPr algn="l"/>
            <a:r>
              <a:rPr lang="en-US" dirty="0"/>
              <a:t>meaning following the co-operative principle, conversational discourse.</a:t>
            </a:r>
          </a:p>
          <a:p>
            <a:pPr algn="l"/>
            <a:r>
              <a:rPr lang="en-US" dirty="0"/>
              <a:t>Reception and production strategies are employed constantly during interaction.</a:t>
            </a:r>
          </a:p>
          <a:p>
            <a:pPr algn="l"/>
            <a:r>
              <a:rPr lang="en-US" dirty="0"/>
              <a:t>There are also classes of cognitive and collaborative strategies (also called discourse strategies</a:t>
            </a:r>
          </a:p>
          <a:p>
            <a:pPr algn="l"/>
            <a:r>
              <a:rPr lang="en-US" dirty="0"/>
              <a:t>and co-operation strategies) concerned with managing co-operation and interaction</a:t>
            </a:r>
          </a:p>
          <a:p>
            <a:pPr algn="l"/>
            <a:r>
              <a:rPr lang="en-US" dirty="0"/>
              <a:t>such as </a:t>
            </a:r>
            <a:r>
              <a:rPr lang="en-US" dirty="0" err="1"/>
              <a:t>turntaking</a:t>
            </a:r>
            <a:r>
              <a:rPr lang="en-US" dirty="0"/>
              <a:t> and </a:t>
            </a:r>
            <a:r>
              <a:rPr lang="en-US" dirty="0" err="1"/>
              <a:t>turngiving</a:t>
            </a:r>
            <a:r>
              <a:rPr lang="en-US" dirty="0"/>
              <a:t>, framing the issue and establishing a line of</a:t>
            </a:r>
          </a:p>
          <a:p>
            <a:pPr algn="l"/>
            <a:r>
              <a:rPr lang="en-US" dirty="0"/>
              <a:t>approach, proposing and evaluating solutions, recapping and </a:t>
            </a:r>
            <a:r>
              <a:rPr lang="en-US" dirty="0" err="1"/>
              <a:t>summarising</a:t>
            </a:r>
            <a:r>
              <a:rPr lang="en-US" dirty="0"/>
              <a:t> the point</a:t>
            </a:r>
          </a:p>
          <a:p>
            <a:pPr algn="l"/>
            <a:r>
              <a:rPr lang="en-US" dirty="0"/>
              <a:t>reached, and mediating in a conflict.</a:t>
            </a:r>
            <a:r>
              <a:rPr lang="en-US" dirty="0" smtClean="0"/>
              <a:t>.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6200000">
            <a:off x="-2178129" y="1333498"/>
            <a:ext cx="7632859" cy="3276602"/>
          </a:xfr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vert="vert">
            <a:noAutofit/>
          </a:bodyPr>
          <a:lstStyle/>
          <a:p>
            <a:r>
              <a:rPr lang="en-US" dirty="0" smtClean="0"/>
              <a:t>INTERACTION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76600" y="228600"/>
            <a:ext cx="5105400" cy="6324600"/>
          </a:xfrm>
        </p:spPr>
        <p:txBody>
          <a:bodyPr>
            <a:normAutofit fontScale="77500" lnSpcReduction="20000"/>
          </a:bodyPr>
          <a:lstStyle/>
          <a:p>
            <a:pPr algn="l"/>
            <a:r>
              <a:rPr lang="en-US" dirty="0"/>
              <a:t>4.4.3.2 Written interaction</a:t>
            </a:r>
          </a:p>
          <a:p>
            <a:pPr algn="l"/>
            <a:r>
              <a:rPr lang="en-US" dirty="0"/>
              <a:t>Interaction through the medium of written language includes such activities as:</a:t>
            </a:r>
          </a:p>
          <a:p>
            <a:pPr algn="l"/>
            <a:r>
              <a:rPr lang="en-US" dirty="0"/>
              <a:t>• passing and exchanging notes, memos, etc. when spoken interaction is impossible</a:t>
            </a:r>
          </a:p>
          <a:p>
            <a:pPr algn="l"/>
            <a:r>
              <a:rPr lang="en-US" dirty="0"/>
              <a:t>and inappropriate;</a:t>
            </a:r>
          </a:p>
          <a:p>
            <a:pPr algn="l"/>
            <a:r>
              <a:rPr lang="en-US" dirty="0"/>
              <a:t>• correspondence by letter, fax, e-mail, etc.;</a:t>
            </a:r>
          </a:p>
          <a:p>
            <a:pPr algn="l"/>
            <a:r>
              <a:rPr lang="en-US" dirty="0"/>
              <a:t>• negotiating the text of agreements, contracts, communiqués, etc. by reformulating</a:t>
            </a:r>
          </a:p>
          <a:p>
            <a:pPr algn="l"/>
            <a:r>
              <a:rPr lang="en-US" dirty="0"/>
              <a:t>and exchanging drafts, amendments, proof corrections, etc.;</a:t>
            </a:r>
          </a:p>
          <a:p>
            <a:pPr algn="l"/>
            <a:r>
              <a:rPr lang="en-US" dirty="0"/>
              <a:t>• participating in on-line or off-line computer conferences.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6200000">
            <a:off x="4229098" y="1943097"/>
            <a:ext cx="6858001" cy="2971803"/>
          </a:xfr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vert="vert"/>
          <a:lstStyle/>
          <a:p>
            <a:r>
              <a:rPr lang="en-US" dirty="0" smtClean="0"/>
              <a:t>MEDIATION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" y="381000"/>
            <a:ext cx="5867400" cy="6172200"/>
          </a:xfrm>
        </p:spPr>
        <p:txBody>
          <a:bodyPr>
            <a:normAutofit fontScale="85000" lnSpcReduction="10000"/>
          </a:bodyPr>
          <a:lstStyle/>
          <a:p>
            <a:pPr algn="l"/>
            <a:r>
              <a:rPr lang="en-US" i="1" dirty="0"/>
              <a:t>4.4.4 Mediating </a:t>
            </a:r>
            <a:r>
              <a:rPr lang="en-US" i="1" dirty="0" smtClean="0"/>
              <a:t>activities</a:t>
            </a:r>
            <a:endParaRPr lang="en-US" i="1" dirty="0"/>
          </a:p>
          <a:p>
            <a:pPr algn="l"/>
            <a:r>
              <a:rPr lang="en-US" dirty="0"/>
              <a:t>In </a:t>
            </a:r>
            <a:r>
              <a:rPr lang="en-US" b="1" i="1" dirty="0"/>
              <a:t>mediating activities, the language user is not concerned to express his/her own </a:t>
            </a:r>
            <a:r>
              <a:rPr lang="en-US" b="1" i="1" dirty="0" smtClean="0"/>
              <a:t>meanings, </a:t>
            </a:r>
            <a:r>
              <a:rPr lang="en-US" dirty="0" smtClean="0"/>
              <a:t>but </a:t>
            </a:r>
            <a:r>
              <a:rPr lang="en-US" dirty="0"/>
              <a:t>simply to act as an intermediary between interlocutors who are unable </a:t>
            </a:r>
            <a:r>
              <a:rPr lang="en-US" dirty="0" smtClean="0"/>
              <a:t>to understand </a:t>
            </a:r>
            <a:r>
              <a:rPr lang="en-US" dirty="0"/>
              <a:t>each other directly – normally (but not exclusively) speakers of different languages.</a:t>
            </a:r>
          </a:p>
          <a:p>
            <a:pPr algn="l"/>
            <a:r>
              <a:rPr lang="en-US" dirty="0"/>
              <a:t>Examples of mediating activities include spoken interpretation and </a:t>
            </a:r>
            <a:r>
              <a:rPr lang="en-US" dirty="0" smtClean="0"/>
              <a:t>written translation </a:t>
            </a:r>
            <a:r>
              <a:rPr lang="en-US" dirty="0"/>
              <a:t>as well as </a:t>
            </a:r>
            <a:r>
              <a:rPr lang="en-US" dirty="0" err="1"/>
              <a:t>summarising</a:t>
            </a:r>
            <a:r>
              <a:rPr lang="en-US" dirty="0"/>
              <a:t> and paraphrasing texts in the same language, </a:t>
            </a:r>
            <a:r>
              <a:rPr lang="en-US" dirty="0" smtClean="0"/>
              <a:t>when the </a:t>
            </a:r>
            <a:r>
              <a:rPr lang="en-US" dirty="0"/>
              <a:t>language of the original text is not understandable to the intended </a:t>
            </a:r>
            <a:r>
              <a:rPr lang="en-US" dirty="0" smtClean="0"/>
              <a:t>recipient.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SELECTED 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>
                <a:hlinkClick r:id="rId2"/>
              </a:rPr>
              <a:t>http://clients.squareeye.com/uploads/eaquals/CEFR%20Core%20Inventory-English%20v1.pdf</a:t>
            </a:r>
            <a:endParaRPr lang="en-US" dirty="0" smtClean="0"/>
          </a:p>
          <a:p>
            <a:endParaRPr lang="en-US" dirty="0"/>
          </a:p>
          <a:p>
            <a:r>
              <a:rPr lang="en-US" dirty="0" err="1" smtClean="0">
                <a:hlinkClick r:id="rId3"/>
              </a:rPr>
              <a:t>http://vocabulary.englishprofile.org/staticfiles/about.html</a:t>
            </a: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57</TotalTime>
  <Words>412</Words>
  <Application>Microsoft Office PowerPoint</Application>
  <PresentationFormat>On-screen Show (4:3)</PresentationFormat>
  <Paragraphs>50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CURRICULUM </vt:lpstr>
      <vt:lpstr>PRODUCTION</vt:lpstr>
      <vt:lpstr>RECEPTION</vt:lpstr>
      <vt:lpstr>INTERACTION</vt:lpstr>
      <vt:lpstr>INTERACTION</vt:lpstr>
      <vt:lpstr>MEDIATION</vt:lpstr>
      <vt:lpstr>SELECTED RESOURCES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PRODUCTION</dc:title>
  <dc:creator>philipfranklin</dc:creator>
  <cp:lastModifiedBy>philipfranklin</cp:lastModifiedBy>
  <cp:revision>13</cp:revision>
  <dcterms:created xsi:type="dcterms:W3CDTF">2011-06-22T09:25:45Z</dcterms:created>
  <dcterms:modified xsi:type="dcterms:W3CDTF">2011-06-22T10:23:13Z</dcterms:modified>
</cp:coreProperties>
</file>

<file path=docProps/thumbnail.jpeg>
</file>